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ibre Baskerville" panose="02000000000000000000" pitchFamily="2" charset="0"/>
      <p:regular r:id="rId14"/>
    </p:embeddedFont>
    <p:embeddedFont>
      <p:font typeface="Open Sans" panose="020B0606030504020204" pitchFamily="34" charset="0"/>
      <p:regular r:id="rId1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7:55:59.2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7:57:39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7:57:39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9830,'0'0'0,"0"0"0,0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84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110" y="3448050"/>
            <a:ext cx="2964180" cy="133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166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ca-ES-valencia" sz="4450" noProof="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Projecte d'Orientació FP amb IA</a:t>
            </a:r>
            <a:endParaRPr lang="ca-ES-valencia" sz="4450" noProof="0" dirty="0"/>
          </a:p>
        </p:txBody>
      </p:sp>
      <p:sp>
        <p:nvSpPr>
          <p:cNvPr id="5" name="Text 1"/>
          <p:cNvSpPr/>
          <p:nvPr/>
        </p:nvSpPr>
        <p:spPr>
          <a:xfrm>
            <a:off x="793790" y="3924895"/>
            <a:ext cx="74571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ca-ES-valencia" sz="3550" noProof="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Intel·ligència Artificial i Big Data</a:t>
            </a:r>
            <a:endParaRPr lang="ca-ES-valencia" sz="3550" noProof="0" dirty="0"/>
          </a:p>
        </p:txBody>
      </p:sp>
      <p:sp>
        <p:nvSpPr>
          <p:cNvPr id="6" name="Text 2"/>
          <p:cNvSpPr/>
          <p:nvPr/>
        </p:nvSpPr>
        <p:spPr>
          <a:xfrm>
            <a:off x="793790" y="4832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ca-ES-valencia" sz="1750" noProof="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CRISTIAN ESPINOSA VICENS</a:t>
            </a:r>
            <a:endParaRPr lang="ca-ES-valencia" sz="1750" noProof="0" dirty="0"/>
          </a:p>
        </p:txBody>
      </p:sp>
      <p:sp>
        <p:nvSpPr>
          <p:cNvPr id="7" name="Text 3"/>
          <p:cNvSpPr/>
          <p:nvPr/>
        </p:nvSpPr>
        <p:spPr>
          <a:xfrm>
            <a:off x="793790" y="54500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ca-ES-valencia" sz="1750" noProof="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JOSÉ MIGUEL CENDÁN CABANILLES</a:t>
            </a:r>
            <a:endParaRPr lang="ca-ES-valencia" sz="175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9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922" y="3390424"/>
            <a:ext cx="8150423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Planificació i Futur del Projecte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922" y="4297918"/>
            <a:ext cx="132085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projecte s'ha desenvolupat amb una metodologia àgil i està dissenyat per a una millora contínua.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10922" y="4878705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Pròxims Passos: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10922" y="5468898"/>
            <a:ext cx="13208556" cy="895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Integració amb més Fonts de Dades: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Ampliar la base de coneixement amb FP Dual.</a:t>
            </a:r>
            <a:endParaRPr lang="en-US" sz="1550" dirty="0"/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Especialitzats: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Crear agents per a </a:t>
            </a:r>
            <a:r>
              <a:rPr lang="en-US" sz="15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integració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d'àudio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text I </a:t>
            </a:r>
            <a:r>
              <a:rPr lang="en-US" sz="15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viceversa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>
              <a:lnSpc>
                <a:spcPts val="2400"/>
              </a:lnSpc>
              <a:buSzPct val="100000"/>
            </a:pPr>
            <a:endParaRPr lang="en-US" sz="1550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5603" y="6494055"/>
            <a:ext cx="1290387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projecte representa un pas significatiu cap a la democratització de l'orientació acadèmica a la Comunitat Valenciana, oferint accés universal, informació fiable i eficiència per als orientadors.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10922" y="6289506"/>
            <a:ext cx="22860" cy="1025128"/>
          </a:xfrm>
          <a:prstGeom prst="rect">
            <a:avLst/>
          </a:prstGeom>
          <a:solidFill>
            <a:srgbClr val="403CCF"/>
          </a:solidFill>
          <a:ln/>
        </p:spPr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11A3368-4B57-5FDC-CBEB-24FB0F45BBC8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FC9AB7F-AC7E-35FB-BC3F-6F7F90993DC0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38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042" y="651986"/>
            <a:ext cx="76307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Propòsit General del Projecte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3042" y="2312432"/>
            <a:ext cx="7630716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Aquest projecte busca democratitzar l'accés a l'orientació acadèmica de la Formació Professional (FP) a la Comunitat Valenciana mitjançant Intel·ligència Artificial Generativa (LLM).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3042" y="3557587"/>
            <a:ext cx="3712250" cy="2244685"/>
          </a:xfrm>
          <a:prstGeom prst="roundRect">
            <a:avLst>
              <a:gd name="adj" fmla="val 1445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459141" y="3773686"/>
            <a:ext cx="3280053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Experiència Conversacional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59141" y="4572833"/>
            <a:ext cx="3280053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Transformar el catàleg estàtic de la Generalitat en una eina interactiva.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1389" y="3557587"/>
            <a:ext cx="3712369" cy="2244685"/>
          </a:xfrm>
          <a:prstGeom prst="roundRect">
            <a:avLst>
              <a:gd name="adj" fmla="val 1445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377487" y="3773686"/>
            <a:ext cx="3280172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Orientació Personalitzada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77487" y="4572833"/>
            <a:ext cx="3280172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Resoldre dubtes sobre itineraris, centres i sortides laborals.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3042" y="6008370"/>
            <a:ext cx="7630716" cy="1569125"/>
          </a:xfrm>
          <a:prstGeom prst="roundRect">
            <a:avLst>
              <a:gd name="adj" fmla="val 20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459141" y="6224468"/>
            <a:ext cx="4511635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Informació Oficial i Actualitzada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59141" y="6685836"/>
            <a:ext cx="7198519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Garantir la veracitat de les dades mitjançant connexió directa amb bases de dades reals.</a:t>
            </a:r>
            <a:endParaRPr lang="en-US" sz="17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305D89E-188B-654E-3011-8A593FF7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903" y="7701083"/>
            <a:ext cx="1737511" cy="4511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1676" y="437316"/>
            <a:ext cx="322599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L'Equip de Treball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621676" y="985211"/>
            <a:ext cx="8903970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Treball conjunt i col·laboració durant el desenvolupament del projecte.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76" y="1314331"/>
            <a:ext cx="4294584" cy="23897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21676" y="3786544"/>
            <a:ext cx="4294584" cy="403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Coordinació i Planificació Sessions de treball per a la presa de decisions i l'arquitectura.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9" y="4644985"/>
            <a:ext cx="2144401" cy="22707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210" y="7024447"/>
            <a:ext cx="2011442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Cristian Espinosa Vicens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542210" y="7263099"/>
            <a:ext cx="2375513" cy="494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Arquitecte de Dades (MySQL, curació FP) i Responsable de Backend &amp; Cloud (Amazon Bedrock, Node.js).</a:t>
            </a:r>
            <a:endParaRPr lang="en-US" sz="1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715" y="4644985"/>
            <a:ext cx="2982498" cy="22707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27567" y="7010281"/>
            <a:ext cx="2540794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José Miguel Cendán Cabanilles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3020616" y="7291624"/>
            <a:ext cx="3068597" cy="58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Arquitecte de Dades (MySQL, curació FP) i Responsable de Frontend &amp; UX (Flet, disseny d'experiència d'usuari).</a:t>
            </a:r>
            <a:endParaRPr lang="en-US" sz="10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1D7958-97BB-448D-9AEF-7CBD8D5455C0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6014" y="700683"/>
            <a:ext cx="846272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Metodologia de Desenvolupament Àgil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446014" y="1487448"/>
            <a:ext cx="1173825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S'utilitza una metodologia Àgil basada en Scrum per a un desenvolupament incremental i iteratiu.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1446014" y="2124194"/>
            <a:ext cx="5805368" cy="1198483"/>
          </a:xfrm>
          <a:prstGeom prst="roundRect">
            <a:avLst>
              <a:gd name="adj" fmla="val 9156"/>
            </a:avLst>
          </a:prstGeom>
          <a:solidFill>
            <a:srgbClr val="FBFA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14" y="2101334"/>
            <a:ext cx="5805368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488" y="1869043"/>
            <a:ext cx="510302" cy="5103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46602" y="199655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38895" y="2549485"/>
            <a:ext cx="240625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Sprints de 2 Setmanes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638895" y="2891671"/>
            <a:ext cx="541960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Objectius curts i definits per a cada iteració.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378898" y="2124194"/>
            <a:ext cx="5805368" cy="1198483"/>
          </a:xfrm>
          <a:prstGeom prst="roundRect">
            <a:avLst>
              <a:gd name="adj" fmla="val 9156"/>
            </a:avLst>
          </a:prstGeom>
          <a:solidFill>
            <a:srgbClr val="FBFAF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98" y="2101334"/>
            <a:ext cx="5805368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372" y="1869043"/>
            <a:ext cx="510302" cy="5103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179487" y="199655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571780" y="254948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Prototipat Ràpid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571780" y="2891671"/>
            <a:ext cx="541960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Validació de la interfície amb Flet des de les primeres fases.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1446014" y="3705344"/>
            <a:ext cx="5805368" cy="1198483"/>
          </a:xfrm>
          <a:prstGeom prst="roundRect">
            <a:avLst>
              <a:gd name="adj" fmla="val 9156"/>
            </a:avLst>
          </a:prstGeom>
          <a:solidFill>
            <a:srgbClr val="FBFAFF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14" y="3682484"/>
            <a:ext cx="5805368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488" y="3450193"/>
            <a:ext cx="510302" cy="51030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246602" y="357770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638895" y="4130635"/>
            <a:ext cx="21446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de Versions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1638895" y="4472821"/>
            <a:ext cx="541960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 del codi font amb Git i GitHub per a col·laboració.</a:t>
            </a:r>
            <a:endParaRPr lang="en-US" sz="1300" dirty="0"/>
          </a:p>
        </p:txBody>
      </p:sp>
      <p:sp>
        <p:nvSpPr>
          <p:cNvPr id="22" name="Shape 14"/>
          <p:cNvSpPr/>
          <p:nvPr/>
        </p:nvSpPr>
        <p:spPr>
          <a:xfrm>
            <a:off x="7378898" y="3705344"/>
            <a:ext cx="5805368" cy="1198483"/>
          </a:xfrm>
          <a:prstGeom prst="roundRect">
            <a:avLst>
              <a:gd name="adj" fmla="val 9156"/>
            </a:avLst>
          </a:prstGeom>
          <a:solidFill>
            <a:srgbClr val="FBFAFF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98" y="3682484"/>
            <a:ext cx="5805368" cy="9144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372" y="3450193"/>
            <a:ext cx="510302" cy="510302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179487" y="357770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7571780" y="4130635"/>
            <a:ext cx="267938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Disseny Iteratiu d'Agents</a:t>
            </a:r>
            <a:endParaRPr lang="en-US" sz="1650" dirty="0"/>
          </a:p>
        </p:txBody>
      </p:sp>
      <p:sp>
        <p:nvSpPr>
          <p:cNvPr id="27" name="Text 17"/>
          <p:cNvSpPr/>
          <p:nvPr/>
        </p:nvSpPr>
        <p:spPr>
          <a:xfrm>
            <a:off x="7571780" y="4472821"/>
            <a:ext cx="541960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Refinament constant dels prompts per millorar la precisió.</a:t>
            </a:r>
            <a:endParaRPr lang="en-US" sz="1300" dirty="0"/>
          </a:p>
        </p:txBody>
      </p:sp>
      <p:sp>
        <p:nvSpPr>
          <p:cNvPr id="28" name="Text 18"/>
          <p:cNvSpPr/>
          <p:nvPr/>
        </p:nvSpPr>
        <p:spPr>
          <a:xfrm>
            <a:off x="1446014" y="5162074"/>
            <a:ext cx="140791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155" y="5190768"/>
            <a:ext cx="3535680" cy="219456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11168063" y="5162074"/>
            <a:ext cx="203132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93D0BE-A486-D4BE-DD4F-AE33F167FEA5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4006" y="838319"/>
            <a:ext cx="6799778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Tecnologies i Arquitectura del Sistema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524006" y="1442323"/>
            <a:ext cx="9582269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stack modern i una arquitectura desacoblada garanteixen modularitat i escalabilitat.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2524006" y="1716881"/>
            <a:ext cx="9582269" cy="1495782"/>
          </a:xfrm>
          <a:prstGeom prst="roundRect">
            <a:avLst>
              <a:gd name="adj" fmla="val 13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531626" y="1724501"/>
            <a:ext cx="9565958" cy="296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671643" y="1783080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863709" y="1783080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Tecnologia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9051965" y="1783080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Descripció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2531626" y="2020610"/>
            <a:ext cx="9565958" cy="2961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671643" y="2079188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5863709" y="2079188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Flet (Python)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9051965" y="2079188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Interfície d'usuari multiplataforma.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2531626" y="2316718"/>
            <a:ext cx="9565958" cy="296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2671643" y="2375297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5863709" y="2375297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+ Express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9051965" y="2375297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REST i orquestració de serveis.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2531626" y="2612827"/>
            <a:ext cx="9565958" cy="2961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671643" y="2671405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de dades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5863709" y="2671405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9051965" y="2671405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 de dades estructurades de l'FP.</a:t>
            </a:r>
            <a:endParaRPr lang="en-US" sz="1050" dirty="0"/>
          </a:p>
        </p:txBody>
      </p:sp>
      <p:sp>
        <p:nvSpPr>
          <p:cNvPr id="21" name="Shape 19"/>
          <p:cNvSpPr/>
          <p:nvPr/>
        </p:nvSpPr>
        <p:spPr>
          <a:xfrm>
            <a:off x="2531626" y="2908935"/>
            <a:ext cx="9565958" cy="296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2671643" y="2967514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IA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5863709" y="2967514"/>
            <a:ext cx="290298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Amazon Bedrock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9051965" y="2967514"/>
            <a:ext cx="2906792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intel·ligents i bases de coneixement.</a:t>
            </a:r>
            <a:endParaRPr lang="en-US" sz="105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06" y="3308271"/>
            <a:ext cx="9582269" cy="3808333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3227055" y="6006109"/>
            <a:ext cx="2102458" cy="26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2750497" y="6343670"/>
            <a:ext cx="2579015" cy="169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 user interacts via Flet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9366087" y="5272584"/>
            <a:ext cx="2102459" cy="26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Flet Frontend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9366087" y="5610146"/>
            <a:ext cx="2513606" cy="169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Multiplatform UI in Python</a:t>
            </a:r>
            <a:endParaRPr lang="en-US" sz="1050" dirty="0"/>
          </a:p>
        </p:txBody>
      </p:sp>
      <p:sp>
        <p:nvSpPr>
          <p:cNvPr id="30" name="Text 27"/>
          <p:cNvSpPr/>
          <p:nvPr/>
        </p:nvSpPr>
        <p:spPr>
          <a:xfrm>
            <a:off x="3226909" y="4519787"/>
            <a:ext cx="2102458" cy="26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API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2750351" y="4857349"/>
            <a:ext cx="2579015" cy="33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+ Express handles requests</a:t>
            </a: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9366087" y="3730198"/>
            <a:ext cx="2102459" cy="26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&amp; Data Services</a:t>
            </a:r>
            <a:endParaRPr lang="en-US" sz="1350" dirty="0"/>
          </a:p>
        </p:txBody>
      </p:sp>
      <p:sp>
        <p:nvSpPr>
          <p:cNvPr id="33" name="Text 30"/>
          <p:cNvSpPr/>
          <p:nvPr/>
        </p:nvSpPr>
        <p:spPr>
          <a:xfrm>
            <a:off x="9366087" y="4067759"/>
            <a:ext cx="2513606" cy="33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GenAI, AWS Bedrock, MySQL</a:t>
            </a:r>
            <a:endParaRPr lang="en-US" sz="1050" dirty="0"/>
          </a:p>
        </p:txBody>
      </p:sp>
      <p:sp>
        <p:nvSpPr>
          <p:cNvPr id="34" name="Text 31"/>
          <p:cNvSpPr/>
          <p:nvPr/>
        </p:nvSpPr>
        <p:spPr>
          <a:xfrm>
            <a:off x="2524006" y="7212211"/>
            <a:ext cx="9582269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comunicació entre components es realitza exclusivament mitjançant l'API del backend, assegurant seguretat i integritat de dades.</a:t>
            </a:r>
            <a:endParaRPr lang="en-US" sz="105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90F8C8F-AA1C-7867-AD2C-C1A43D26962F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4452" y="629126"/>
            <a:ext cx="8735973" cy="455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Validació Tecnològica i Selecció del Model d'IA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284452" y="1272183"/>
            <a:ext cx="10061377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 va realitzar una fase de validació per assegurar la viabilitat tècnica i eficiència del sistema.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284452" y="1662946"/>
            <a:ext cx="326695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Criteris de Selecció del Model d'IA: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284452" y="1984415"/>
            <a:ext cx="4852749" cy="958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Precisió: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Capacitat de comprendre i respondre sobre continguts tècnics i normatius de FP.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Velocitat: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Temps de resposta acceptable per a una experiència fluida.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Cost: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Sostenibilitat econòmica per a un desplegament real.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284452" y="3026945"/>
            <a:ext cx="4852749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Després de diverses proves, es va seleccionar </a:t>
            </a:r>
            <a:r>
              <a:rPr lang="en-US" sz="11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Nova Pro 1.0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la seva combinació equilibrada de rendiment i integració amb l'ecosistema AWS.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8794715" y="5779049"/>
            <a:ext cx="4451420" cy="862370"/>
          </a:xfrm>
          <a:prstGeom prst="roundRect">
            <a:avLst>
              <a:gd name="adj" fmla="val 2536"/>
            </a:avLst>
          </a:prstGeom>
          <a:solidFill>
            <a:srgbClr val="C3C2F0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313" y="6766460"/>
            <a:ext cx="182166" cy="14573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903732" y="5922698"/>
            <a:ext cx="4233386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Configuració de l'Agent:</a:t>
            </a: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L'agent FP-Agent-01 va ser configurat amb instruccions específiques per actuar com a assistent especialitzat en Formació Professional valenciana.</a:t>
            </a:r>
            <a:endParaRPr lang="en-US" sz="11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6400A9A-7C06-8708-3DA6-619D1C8F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715" y="1299906"/>
            <a:ext cx="4451420" cy="445142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F5DC8D-9008-6500-59BF-B70A7D8B844A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3707" y="426839"/>
            <a:ext cx="7237809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Gestió de Dades i Fonts d'Informació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033707" y="1111687"/>
            <a:ext cx="105629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sistema s'alimenta exclusivament de fonts oficials de la Generalitat Valenciana per garantir fiabilitat i actualitat.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2033707" y="1536263"/>
            <a:ext cx="2008823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Origen de les Dades: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2033707" y="1878568"/>
            <a:ext cx="5094803" cy="82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Catàlegs de cicles de FP (grau mitjà i superior).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Convocatòries d'accés i proves d'admissió.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Horaris, currículums i mòduls formatius.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Informació sobre cursos d'especialització.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033707" y="2802296"/>
            <a:ext cx="2312313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Estructuració i Curació: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2033707" y="3144600"/>
            <a:ext cx="5094803" cy="615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Emmagatzematge centralitzat a Amazon S3.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Indexació automàtica amb AWS Bedrock Knowledge Base.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Metadades associades a cada document.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510" y="1549241"/>
            <a:ext cx="5094803" cy="5094803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509510" y="6579733"/>
            <a:ext cx="5094803" cy="926187"/>
          </a:xfrm>
          <a:prstGeom prst="roundRect">
            <a:avLst>
              <a:gd name="adj" fmla="val 2479"/>
            </a:avLst>
          </a:prstGeom>
          <a:solidFill>
            <a:srgbClr val="C3C2F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05" y="6789402"/>
            <a:ext cx="191333" cy="15299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06834" y="6721179"/>
            <a:ext cx="4444484" cy="615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Garantia de Veracitat:</a:t>
            </a: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Font única oficial, traçabilitat completa amb referència al document origen, validació manual inicial i exclusió de generació inventada.</a:t>
            </a:r>
            <a:endParaRPr lang="en-US" sz="12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03AE12-CBA0-F85D-D721-87C5653A79E7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2484"/>
            <a:ext cx="119598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Experiència d'Usuari (UX) i Interfície (UI)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14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L'aplicació està dissenyada per oferir una experiència conversacional natural, intuïtiva i accessible.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49478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Prototips amb Flet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06671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Disseny net, responsive i multiplataforma (web i mòbil).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49478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Xat Amigable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606671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Interfície tipus assistent virtual amb bombolles de text diferenciades.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349478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Accessibilitat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06671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Contrast adequat, suport a lectors de pantalla i navegació per teclat.</a:t>
            </a:r>
            <a:endParaRPr lang="en-US" sz="17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0B0106-DAFA-695D-FD0E-F9B0C7F8F054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907137"/>
            <a:ext cx="9271754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Funcions Avançades: Cerca i Filtres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733" y="1932265"/>
            <a:ext cx="1318093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més del xat, l'aplicació inclou una pantalla de cerca interactiva per filtrar centres de FP.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06" y="2674382"/>
            <a:ext cx="5706070" cy="37966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75352" y="2650688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Filtres de Centres: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75352" y="3163133"/>
            <a:ext cx="6337935" cy="1953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Província (Castelló, València, Alacant)</a:t>
            </a:r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Comarques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Localitat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Família professional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Grau (</a:t>
            </a:r>
            <a:r>
              <a:rPr lang="en-US" sz="16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Basic,Mitjà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 Superior)</a:t>
            </a:r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Cicles</a:t>
            </a:r>
            <a:endParaRPr lang="en-US" sz="1600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450"/>
              </a:lnSpc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67731" y="5188512"/>
            <a:ext cx="6337935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cop seleccionat un centre, es mostra informació detallada: adreça, web, oferta educativa i ubicació al mapa.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5352" y="6150843"/>
            <a:ext cx="6337935" cy="1464707"/>
          </a:xfrm>
          <a:prstGeom prst="roundRect">
            <a:avLst>
              <a:gd name="adj" fmla="val 2121"/>
            </a:avLst>
          </a:prstGeom>
          <a:solidFill>
            <a:srgbClr val="C3C2F0"/>
          </a:solidFill>
          <a:ln/>
        </p:spPr>
      </p:sp>
      <p:sp>
        <p:nvSpPr>
          <p:cNvPr id="10" name="Text 6"/>
          <p:cNvSpPr/>
          <p:nvPr/>
        </p:nvSpPr>
        <p:spPr>
          <a:xfrm>
            <a:off x="8015347" y="6297335"/>
            <a:ext cx="5457944" cy="95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Configuració Avançada:</a:t>
            </a: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Permet ajustar filtres com família professional, modalitat d'estudi i àmbit territorial per millorar la precisió de les respostes de l'IA.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D811F662-61E2-38E0-CA4E-4023B5724BAA}"/>
                  </a:ext>
                </a:extLst>
              </p14:cNvPr>
              <p14:cNvContentPartPr/>
              <p14:nvPr/>
            </p14:nvContentPartPr>
            <p14:xfrm>
              <a:off x="3607287" y="7596443"/>
              <a:ext cx="360" cy="36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D811F662-61E2-38E0-CA4E-4023B5724B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1167" y="7590323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upo 38">
            <a:extLst>
              <a:ext uri="{FF2B5EF4-FFF2-40B4-BE49-F238E27FC236}">
                <a16:creationId xmlns:a16="http://schemas.microsoft.com/office/drawing/2014/main" id="{3C0D06E6-2A81-7843-C895-C621FA455732}"/>
              </a:ext>
            </a:extLst>
          </p:cNvPr>
          <p:cNvGrpSpPr/>
          <p:nvPr/>
        </p:nvGrpSpPr>
        <p:grpSpPr>
          <a:xfrm>
            <a:off x="2984127" y="7485923"/>
            <a:ext cx="360" cy="360"/>
            <a:chOff x="2984127" y="7485923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3D9A66C-E644-3E6D-1AF7-DCDB84C65C90}"/>
                    </a:ext>
                  </a:extLst>
                </p14:cNvPr>
                <p14:cNvContentPartPr/>
                <p14:nvPr/>
              </p14:nvContentPartPr>
              <p14:xfrm>
                <a:off x="2984127" y="7485923"/>
                <a:ext cx="360" cy="3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3D9A66C-E644-3E6D-1AF7-DCDB84C65C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66127" y="746792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8940EAE-E43E-16D7-479F-A9BA490E805A}"/>
                    </a:ext>
                  </a:extLst>
                </p14:cNvPr>
                <p14:cNvContentPartPr/>
                <p14:nvPr/>
              </p14:nvContentPartPr>
              <p14:xfrm>
                <a:off x="2984127" y="7485923"/>
                <a:ext cx="360" cy="36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8940EAE-E43E-16D7-479F-A9BA490E80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66127" y="746792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A7936D14-4B79-9628-D22B-F00857AA24D8}"/>
              </a:ext>
            </a:extLst>
          </p:cNvPr>
          <p:cNvSpPr/>
          <p:nvPr/>
        </p:nvSpPr>
        <p:spPr>
          <a:xfrm>
            <a:off x="12771455" y="7686989"/>
            <a:ext cx="1738365" cy="45217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850</Words>
  <Application>Microsoft Office PowerPoint</Application>
  <PresentationFormat>Personalizado</PresentationFormat>
  <Paragraphs>114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Open Sans</vt:lpstr>
      <vt:lpstr>Libre Baskerville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CENDAN  CABANILLES, JOSE MIGUEL</cp:lastModifiedBy>
  <cp:revision>3</cp:revision>
  <dcterms:created xsi:type="dcterms:W3CDTF">2026-01-28T17:39:55Z</dcterms:created>
  <dcterms:modified xsi:type="dcterms:W3CDTF">2026-01-28T18:22:27Z</dcterms:modified>
</cp:coreProperties>
</file>